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30E-7960-4C87-B7CF-7F2CE0344BBD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5001-16E2-43A3-BBC1-20FB621D0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154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30E-7960-4C87-B7CF-7F2CE0344BBD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5001-16E2-43A3-BBC1-20FB621D0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908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30E-7960-4C87-B7CF-7F2CE0344BBD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5001-16E2-43A3-BBC1-20FB621D0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295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278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30E-7960-4C87-B7CF-7F2CE0344BBD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5001-16E2-43A3-BBC1-20FB621D0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55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30E-7960-4C87-B7CF-7F2CE0344BBD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5001-16E2-43A3-BBC1-20FB621D0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148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30E-7960-4C87-B7CF-7F2CE0344BBD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5001-16E2-43A3-BBC1-20FB621D0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96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30E-7960-4C87-B7CF-7F2CE0344BBD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5001-16E2-43A3-BBC1-20FB621D0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55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30E-7960-4C87-B7CF-7F2CE0344BBD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5001-16E2-43A3-BBC1-20FB621D0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01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30E-7960-4C87-B7CF-7F2CE0344BBD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5001-16E2-43A3-BBC1-20FB621D0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910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30E-7960-4C87-B7CF-7F2CE0344BBD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5001-16E2-43A3-BBC1-20FB621D0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323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30E-7960-4C87-B7CF-7F2CE0344BBD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5001-16E2-43A3-BBC1-20FB621D0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30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030E-7960-4C87-B7CF-7F2CE0344BBD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F5001-16E2-43A3-BBC1-20FB621D0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90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219" t="4209"/>
          <a:stretch/>
        </p:blipFill>
        <p:spPr>
          <a:xfrm>
            <a:off x="-5592" y="0"/>
            <a:ext cx="12212164" cy="688139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4738" y="794079"/>
            <a:ext cx="12171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i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La Cultura en el Ambiente de Control</a:t>
            </a:r>
            <a:endParaRPr lang="es-CO" sz="8000" b="1" i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571" y="4142703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0" i="1" dirty="0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Hospital San José</a:t>
            </a:r>
          </a:p>
          <a:p>
            <a:pPr algn="ctr"/>
            <a:r>
              <a:rPr lang="es-ES" sz="2800" i="1" dirty="0" smtClean="0">
                <a:solidFill>
                  <a:srgbClr val="222222"/>
                </a:solidFill>
                <a:latin typeface="Century Gothic" panose="020B0502020202020204" pitchFamily="34" charset="0"/>
              </a:rPr>
              <a:t>Restrepo Valle del Cauca</a:t>
            </a:r>
          </a:p>
          <a:p>
            <a:pPr algn="ctr"/>
            <a:endParaRPr lang="es-ES" sz="2800" i="1" dirty="0" smtClean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800" i="1" dirty="0" smtClean="0">
                <a:solidFill>
                  <a:srgbClr val="222222"/>
                </a:solidFill>
                <a:latin typeface="Century Gothic" panose="020B0502020202020204" pitchFamily="34" charset="0"/>
              </a:rPr>
              <a:t>Noviembre 2018</a:t>
            </a:r>
            <a:endParaRPr lang="es-CO" sz="2800" i="1" dirty="0"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49" y="3221758"/>
            <a:ext cx="3449761" cy="34497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0"/>
            <a:ext cx="1159658" cy="134584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738" y="27708"/>
            <a:ext cx="218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8F8F8"/>
                </a:solidFill>
              </a:rPr>
              <a:t>Lina María Ossa Soto</a:t>
            </a:r>
          </a:p>
        </p:txBody>
      </p:sp>
    </p:spTree>
    <p:extLst>
      <p:ext uri="{BB962C8B-B14F-4D97-AF65-F5344CB8AC3E}">
        <p14:creationId xmlns:p14="http://schemas.microsoft.com/office/powerpoint/2010/main" val="19354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2" name="laser.wav"/>
          </p:stSnd>
        </p:sndAc>
      </p:transition>
    </mc:Choice>
    <mc:Fallback xmlns="">
      <p:transition spd="slow" advClick="0" advTm="1000"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219" t="4209"/>
          <a:stretch/>
        </p:blipFill>
        <p:spPr>
          <a:xfrm>
            <a:off x="2" y="8774"/>
            <a:ext cx="12212164" cy="688139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4253019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800" b="0" i="1" dirty="0" smtClean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s-ES" sz="2800" b="0" i="1" dirty="0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“Hospital San José, un Hospital más cerca de ti!” </a:t>
            </a:r>
            <a:endParaRPr lang="es-CO" sz="2800" i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89185" y="3467638"/>
            <a:ext cx="5633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i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GRACIAS</a:t>
            </a:r>
            <a:endParaRPr lang="es-CO" sz="8000" b="1" i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242822" y="4730262"/>
            <a:ext cx="591624" cy="650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angle 3"/>
          <p:cNvSpPr/>
          <p:nvPr/>
        </p:nvSpPr>
        <p:spPr>
          <a:xfrm>
            <a:off x="0" y="749882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b="1" dirty="0" err="1" smtClean="0">
                <a:solidFill>
                  <a:srgbClr val="333732"/>
                </a:solidFill>
                <a:latin typeface="Arial "/>
                <a:cs typeface="Arial "/>
              </a:rPr>
              <a:t>Lograrlo</a:t>
            </a:r>
            <a:r>
              <a:rPr lang="en-AU" sz="4400" b="1" u="sng" dirty="0">
                <a:solidFill>
                  <a:srgbClr val="333732"/>
                </a:solidFill>
                <a:latin typeface="Arial "/>
                <a:cs typeface="Arial "/>
              </a:rPr>
              <a:t/>
            </a:r>
            <a:br>
              <a:rPr lang="en-AU" sz="4400" b="1" u="sng" dirty="0">
                <a:solidFill>
                  <a:srgbClr val="333732"/>
                </a:solidFill>
                <a:latin typeface="Arial "/>
                <a:cs typeface="Arial "/>
              </a:rPr>
            </a:br>
            <a:r>
              <a:rPr lang="en-AU" sz="4400" b="1" dirty="0" err="1">
                <a:solidFill>
                  <a:srgbClr val="333732"/>
                </a:solidFill>
                <a:latin typeface="Arial "/>
                <a:cs typeface="Arial "/>
              </a:rPr>
              <a:t>es</a:t>
            </a:r>
            <a:r>
              <a:rPr lang="en-AU" sz="4400" b="1" dirty="0">
                <a:solidFill>
                  <a:srgbClr val="333732"/>
                </a:solidFill>
                <a:latin typeface="Arial "/>
                <a:cs typeface="Arial "/>
              </a:rPr>
              <a:t> un </a:t>
            </a:r>
            <a:r>
              <a:rPr lang="en-AU" sz="4400" b="1" dirty="0" err="1">
                <a:solidFill>
                  <a:srgbClr val="333732"/>
                </a:solidFill>
                <a:latin typeface="Arial "/>
                <a:cs typeface="Arial "/>
              </a:rPr>
              <a:t>reto</a:t>
            </a:r>
            <a:r>
              <a:rPr lang="en-AU" sz="4400" b="1" dirty="0">
                <a:solidFill>
                  <a:srgbClr val="333732"/>
                </a:solidFill>
                <a:latin typeface="Arial "/>
                <a:cs typeface="Arial "/>
              </a:rPr>
              <a:t> </a:t>
            </a:r>
            <a:r>
              <a:rPr lang="en-AU" sz="4400" b="1" dirty="0" smtClean="0">
                <a:solidFill>
                  <a:srgbClr val="333732"/>
                </a:solidFill>
                <a:latin typeface="Arial "/>
                <a:cs typeface="Arial "/>
              </a:rPr>
              <a:t>de </a:t>
            </a:r>
            <a:r>
              <a:rPr lang="en-AU" sz="4400" b="1" dirty="0" err="1" smtClean="0">
                <a:solidFill>
                  <a:srgbClr val="333732"/>
                </a:solidFill>
                <a:latin typeface="Arial "/>
                <a:cs typeface="Arial "/>
              </a:rPr>
              <a:t>todos</a:t>
            </a:r>
            <a:r>
              <a:rPr lang="en-AU" sz="4400" b="1" dirty="0" smtClean="0">
                <a:solidFill>
                  <a:srgbClr val="333732"/>
                </a:solidFill>
                <a:latin typeface="Arial "/>
                <a:cs typeface="Arial "/>
              </a:rPr>
              <a:t>!.</a:t>
            </a:r>
            <a:endParaRPr lang="en-AU" sz="4400" b="1" dirty="0">
              <a:solidFill>
                <a:srgbClr val="333732"/>
              </a:solidFill>
              <a:latin typeface="Arial "/>
              <a:cs typeface="Arial 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691161" y="5713227"/>
            <a:ext cx="3175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Lina María Ossa Soto</a:t>
            </a:r>
          </a:p>
          <a:p>
            <a:r>
              <a:rPr lang="es-CO" dirty="0" smtClean="0"/>
              <a:t>Control Interno</a:t>
            </a:r>
          </a:p>
          <a:p>
            <a:r>
              <a:rPr lang="es-CO" dirty="0" smtClean="0"/>
              <a:t>Hospital E.S.E. Hospital San José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-614" y="244024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Permitimos </a:t>
            </a:r>
            <a:r>
              <a:rPr lang="es-ES" sz="3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público lo público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0"/>
            <a:ext cx="1159658" cy="134584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4738" y="27708"/>
            <a:ext cx="218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8F8F8"/>
                </a:solidFill>
              </a:rPr>
              <a:t>Lina María Ossa Soto</a:t>
            </a:r>
          </a:p>
        </p:txBody>
      </p:sp>
    </p:spTree>
    <p:extLst>
      <p:ext uri="{BB962C8B-B14F-4D97-AF65-F5344CB8AC3E}">
        <p14:creationId xmlns:p14="http://schemas.microsoft.com/office/powerpoint/2010/main" val="15964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2" name="laser.wav"/>
          </p:stSnd>
        </p:sndAc>
      </p:transition>
    </mc:Choice>
    <mc:Fallback xmlns="">
      <p:transition spd="slow" advClick="0" advTm="1000"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219" t="4209"/>
          <a:stretch/>
        </p:blipFill>
        <p:spPr>
          <a:xfrm>
            <a:off x="2" y="8774"/>
            <a:ext cx="12212164" cy="688139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03834" y="719188"/>
            <a:ext cx="9067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CO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Para hacer frente a los riesgos críticos de la entidad E.S.E. Hospital San José</a:t>
            </a:r>
          </a:p>
          <a:p>
            <a:pPr algn="ctr" fontAlgn="base"/>
            <a:r>
              <a:rPr lang="es-CO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se requiere de personal comprometido con los procesos de control de la empresa. </a:t>
            </a:r>
            <a:endParaRPr lang="es-CO" sz="2000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ource Serif Pr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3285" y="3002003"/>
            <a:ext cx="2090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O" b="1" i="0" dirty="0" smtClean="0">
                <a:effectLst/>
                <a:latin typeface="Source Serif Pro"/>
              </a:rPr>
              <a:t>¿Cómo hacerlo?</a:t>
            </a:r>
            <a:endParaRPr lang="es-CO" b="0" i="0" dirty="0">
              <a:effectLst/>
              <a:latin typeface="Source Serif Pro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97238" y="2171006"/>
            <a:ext cx="50528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b="0" i="0" dirty="0" smtClean="0">
                <a:effectLst/>
                <a:latin typeface="Source Serif Pro"/>
              </a:rPr>
              <a:t>Un buen </a:t>
            </a:r>
            <a:r>
              <a:rPr lang="es-CO" b="1" i="0" dirty="0" smtClean="0"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ambiente de control </a:t>
            </a:r>
            <a:r>
              <a:rPr lang="es-CO" b="0" i="0" dirty="0" smtClean="0">
                <a:effectLst/>
                <a:latin typeface="Source Serif Pro"/>
              </a:rPr>
              <a:t>proporciona a la entidad las condiciones óptimas y necesarias para fomentar la ejecución de actividades que resulten en una adecuada gestión de los riesgos críticos.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0"/>
            <a:ext cx="1159658" cy="13458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81" y="1938780"/>
            <a:ext cx="4539293" cy="453929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97237" y="3913138"/>
            <a:ext cx="50528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b="0" i="0" dirty="0" smtClean="0">
                <a:effectLst/>
                <a:latin typeface="Source Serif Pro"/>
              </a:rPr>
              <a:t>El ambiente de control debe contar con mecanismos que busquen conseguir el compromiso de cada uno de los miembros de la organización a fin de asegurar que tales actividades de control se cumplan de manera efectiva y eficiente.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309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208" y="3879877"/>
            <a:ext cx="1596277" cy="259819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34" y="4173779"/>
            <a:ext cx="903350" cy="230429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11699"/>
            <a:ext cx="1159658" cy="134584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4738" y="27708"/>
            <a:ext cx="218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8F8F8"/>
                </a:solidFill>
              </a:rPr>
              <a:t>Lina María Ossa Soto</a:t>
            </a:r>
          </a:p>
        </p:txBody>
      </p:sp>
    </p:spTree>
    <p:extLst>
      <p:ext uri="{BB962C8B-B14F-4D97-AF65-F5344CB8AC3E}">
        <p14:creationId xmlns:p14="http://schemas.microsoft.com/office/powerpoint/2010/main" val="1887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15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219" t="4209"/>
          <a:stretch/>
        </p:blipFill>
        <p:spPr>
          <a:xfrm>
            <a:off x="2" y="8774"/>
            <a:ext cx="12212164" cy="68813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21087" y="2238367"/>
            <a:ext cx="8311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sz="2400" b="0" i="0" dirty="0" smtClean="0">
                <a:effectLst/>
                <a:latin typeface="Source Serif Pro"/>
              </a:rPr>
              <a:t>Si las personas están convencidas de la importancia del </a:t>
            </a:r>
            <a:r>
              <a:rPr lang="es-CO" sz="2400" b="1" i="0" dirty="0" smtClean="0">
                <a:solidFill>
                  <a:srgbClr val="92D050"/>
                </a:solidFill>
                <a:effectLst/>
                <a:latin typeface="Source Serif Pro"/>
              </a:rPr>
              <a:t>control interno </a:t>
            </a:r>
            <a:r>
              <a:rPr lang="es-CO" sz="2400" b="0" i="0" dirty="0" smtClean="0">
                <a:effectLst/>
                <a:latin typeface="Source Serif Pro"/>
              </a:rPr>
              <a:t>en la organización y conocen los beneficios económicos, </a:t>
            </a:r>
            <a:r>
              <a:rPr lang="es-CO" sz="2400" b="0" i="0" dirty="0" err="1" smtClean="0">
                <a:effectLst/>
                <a:latin typeface="Source Serif Pro"/>
              </a:rPr>
              <a:t>reputacionales</a:t>
            </a:r>
            <a:r>
              <a:rPr lang="es-CO" sz="2400" b="0" i="0" dirty="0" smtClean="0">
                <a:effectLst/>
                <a:latin typeface="Source Serif Pro"/>
              </a:rPr>
              <a:t> y personales que éste trae, y además encuentran un entorno adecuado para su implementación, el Hospital San José E.S.E. contará con un </a:t>
            </a:r>
            <a:r>
              <a:rPr lang="es-CO" sz="2400" b="0" i="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Sistema de Control Interno robusto y sostenible.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0"/>
            <a:ext cx="1159658" cy="13458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03922"/>
            <a:ext cx="2895600" cy="428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040" y="3251656"/>
            <a:ext cx="3624607" cy="36985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11699"/>
            <a:ext cx="1159658" cy="13458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0" y="-473"/>
            <a:ext cx="1159658" cy="134584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4738" y="27708"/>
            <a:ext cx="218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8F8F8"/>
                </a:solidFill>
              </a:rPr>
              <a:t>Lina María Ossa Soto</a:t>
            </a:r>
          </a:p>
        </p:txBody>
      </p:sp>
    </p:spTree>
    <p:extLst>
      <p:ext uri="{BB962C8B-B14F-4D97-AF65-F5344CB8AC3E}">
        <p14:creationId xmlns:p14="http://schemas.microsoft.com/office/powerpoint/2010/main" val="20283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2" name="laser.wav"/>
          </p:stSnd>
        </p:sndAc>
      </p:transition>
    </mc:Choice>
    <mc:Fallback xmlns="">
      <p:transition spd="slow" advClick="0" advTm="1000"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219" t="4209"/>
          <a:stretch/>
        </p:blipFill>
        <p:spPr>
          <a:xfrm>
            <a:off x="-7285" y="-25758"/>
            <a:ext cx="12212164" cy="688139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49115" y="452949"/>
            <a:ext cx="8173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Source Serif Pro"/>
              </a:rPr>
              <a:t>Por disposición legal contenida en la Ley 87 de 19931 , todas las instituciones públicas deberán contar con una </a:t>
            </a:r>
            <a:r>
              <a:rPr lang="es-CO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Oficina de Control Interno </a:t>
            </a:r>
            <a:r>
              <a:rPr lang="es-CO" dirty="0" smtClean="0">
                <a:latin typeface="Source Serif Pro"/>
              </a:rPr>
              <a:t>cuyo propósito está enfocado en cinco ejes fundamentales: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11489" y="4017537"/>
            <a:ext cx="9205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Source Serif Pro"/>
              </a:rPr>
              <a:t>La Oficina de Control Interno -OCI, ha definido como parte de su quehacer misional </a:t>
            </a:r>
            <a:r>
              <a:rPr lang="es-CO" b="1" dirty="0" smtClean="0">
                <a:solidFill>
                  <a:srgbClr val="00B0F0"/>
                </a:solidFill>
                <a:latin typeface="Source Serif Pro"/>
              </a:rPr>
              <a:t>fomentar el autocontrol </a:t>
            </a:r>
            <a:r>
              <a:rPr lang="es-CO" dirty="0" smtClean="0">
                <a:latin typeface="Source Serif Pro"/>
              </a:rPr>
              <a:t>como una actividad cotidiana, basada en el ejercicio de la autonomía responsable del cargo y así generar confianza en la institución y excelencia en la prestación el servicio. </a:t>
            </a:r>
            <a:endParaRPr lang="es-CO" dirty="0">
              <a:latin typeface="Source Serif Pr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75474" y="5309941"/>
            <a:ext cx="7611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Source Serif Pro"/>
              </a:rPr>
              <a:t>El objetivo consiste en fomentar en toda la institución la </a:t>
            </a:r>
            <a:r>
              <a:rPr lang="es-CO" b="1" dirty="0" smtClean="0">
                <a:solidFill>
                  <a:srgbClr val="00B0F0"/>
                </a:solidFill>
                <a:latin typeface="Source Serif Pro"/>
              </a:rPr>
              <a:t>formación de una cultura de autocontrol</a:t>
            </a:r>
            <a:r>
              <a:rPr lang="es-CO" dirty="0" smtClean="0">
                <a:solidFill>
                  <a:srgbClr val="00B0F0"/>
                </a:solidFill>
                <a:latin typeface="Source Serif Pro"/>
              </a:rPr>
              <a:t> </a:t>
            </a:r>
            <a:r>
              <a:rPr lang="es-CO" dirty="0" smtClean="0">
                <a:latin typeface="Source Serif Pro"/>
              </a:rPr>
              <a:t>que contribuya al mejoramiento continúo en el cumplimiento de la misión institucional.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0"/>
            <a:ext cx="1159658" cy="13458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95" y="1429579"/>
            <a:ext cx="6534033" cy="249588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0" y="4583737"/>
            <a:ext cx="1852285" cy="20992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51661" y="0"/>
            <a:ext cx="1159658" cy="134584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4738" y="27708"/>
            <a:ext cx="218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8F8F8"/>
                </a:solidFill>
              </a:rPr>
              <a:t>Lina María Ossa Soto</a:t>
            </a:r>
          </a:p>
        </p:txBody>
      </p:sp>
    </p:spTree>
    <p:extLst>
      <p:ext uri="{BB962C8B-B14F-4D97-AF65-F5344CB8AC3E}">
        <p14:creationId xmlns:p14="http://schemas.microsoft.com/office/powerpoint/2010/main" val="11600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2" name="laser.wav"/>
          </p:stSnd>
        </p:sndAc>
      </p:transition>
    </mc:Choice>
    <mc:Fallback xmlns="">
      <p:transition spd="slow" advClick="0" advTm="1000"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01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5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902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453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219" t="4209"/>
          <a:stretch/>
        </p:blipFill>
        <p:spPr>
          <a:xfrm>
            <a:off x="0" y="0"/>
            <a:ext cx="12212164" cy="688139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556052" y="2200254"/>
            <a:ext cx="7886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Source Serif Pro"/>
              </a:rPr>
              <a:t>La </a:t>
            </a:r>
            <a:r>
              <a:rPr lang="es-CO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Capacidad</a:t>
            </a:r>
            <a:r>
              <a:rPr lang="es-CO" sz="2000" dirty="0" smtClean="0">
                <a:latin typeface="Source Serif Pro"/>
              </a:rPr>
              <a:t> que tiene cada Servidor Público </a:t>
            </a:r>
            <a:r>
              <a:rPr lang="es-CO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para evaluar su </a:t>
            </a:r>
            <a:r>
              <a:rPr lang="es-CO" sz="2000" dirty="0" smtClean="0">
                <a:latin typeface="Source Serif Pro"/>
              </a:rPr>
              <a:t>propio </a:t>
            </a:r>
            <a:r>
              <a:rPr lang="es-CO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trabajo,</a:t>
            </a:r>
            <a:r>
              <a:rPr lang="es-CO" sz="2000" dirty="0" smtClean="0">
                <a:latin typeface="Source Serif Pro"/>
              </a:rPr>
              <a:t> </a:t>
            </a:r>
            <a:r>
              <a:rPr lang="es-CO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detectar</a:t>
            </a:r>
            <a:r>
              <a:rPr lang="es-CO" sz="2000" dirty="0" smtClean="0">
                <a:latin typeface="Source Serif Pro"/>
              </a:rPr>
              <a:t> posibles </a:t>
            </a:r>
            <a:r>
              <a:rPr lang="es-CO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desviaciones, efectuar correctivos </a:t>
            </a:r>
            <a:r>
              <a:rPr lang="es-CO" sz="2000" dirty="0" smtClean="0">
                <a:latin typeface="Source Serif Pro"/>
              </a:rPr>
              <a:t>oportunamente</a:t>
            </a:r>
            <a:r>
              <a:rPr lang="es-CO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, mejorar y solicitar ayuda en la ejecución de los procesos, actividades y tareas</a:t>
            </a:r>
            <a:r>
              <a:rPr lang="es-CO" sz="2000" dirty="0" smtClean="0">
                <a:latin typeface="Source Serif Pro"/>
              </a:rPr>
              <a:t> bajo su responsabilidad </a:t>
            </a:r>
            <a:r>
              <a:rPr lang="es-CO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para garantizar</a:t>
            </a:r>
            <a:r>
              <a:rPr lang="es-CO" sz="2000" dirty="0" smtClean="0">
                <a:latin typeface="Source Serif Pro"/>
              </a:rPr>
              <a:t> el ejercicio de </a:t>
            </a:r>
            <a:r>
              <a:rPr lang="es-CO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ource Serif Pro"/>
              </a:rPr>
              <a:t>una función administrativa, transparente y eficaz.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63132" y="2873213"/>
            <a:ext cx="2090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CO" b="1" i="0" dirty="0" smtClean="0">
                <a:effectLst/>
                <a:latin typeface="Source Serif Pro"/>
              </a:rPr>
              <a:t>¿Qué es el Autocontrol?</a:t>
            </a:r>
            <a:endParaRPr lang="es-CO" b="0" i="0" dirty="0">
              <a:effectLst/>
              <a:latin typeface="Source Serif Pro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0"/>
            <a:ext cx="1159658" cy="134584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25" y="3840062"/>
            <a:ext cx="2647949" cy="275415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0"/>
            <a:ext cx="1159658" cy="134584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4738" y="27708"/>
            <a:ext cx="218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8F8F8"/>
                </a:solidFill>
              </a:rPr>
              <a:t>Lina María Ossa Soto</a:t>
            </a:r>
          </a:p>
        </p:txBody>
      </p:sp>
    </p:spTree>
    <p:extLst>
      <p:ext uri="{BB962C8B-B14F-4D97-AF65-F5344CB8AC3E}">
        <p14:creationId xmlns:p14="http://schemas.microsoft.com/office/powerpoint/2010/main" val="18796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2" name="laser.wav"/>
          </p:stSnd>
        </p:sndAc>
      </p:transition>
    </mc:Choice>
    <mc:Fallback xmlns="">
      <p:transition spd="slow" advClick="0" advTm="1000"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219" t="4209"/>
          <a:stretch/>
        </p:blipFill>
        <p:spPr>
          <a:xfrm>
            <a:off x="-7285" y="0"/>
            <a:ext cx="12212164" cy="688139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2717345"/>
            <a:ext cx="2408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CO" b="1" i="0" dirty="0" smtClean="0">
                <a:effectLst/>
                <a:latin typeface="Source Serif Pro"/>
              </a:rPr>
              <a:t>Pilares Fundamentales del Control Interno</a:t>
            </a:r>
            <a:endParaRPr lang="es-CO" b="0" i="0" dirty="0">
              <a:effectLst/>
              <a:latin typeface="Source Serif Pro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0"/>
            <a:ext cx="1159658" cy="13458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2841" r="8704" b="5120"/>
          <a:stretch/>
        </p:blipFill>
        <p:spPr>
          <a:xfrm>
            <a:off x="4254320" y="2405969"/>
            <a:ext cx="6104586" cy="202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 r="1980" b="9085"/>
          <a:stretch/>
        </p:blipFill>
        <p:spPr>
          <a:xfrm>
            <a:off x="2012248" y="4210490"/>
            <a:ext cx="7009937" cy="17889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11025" b="10645"/>
          <a:stretch/>
        </p:blipFill>
        <p:spPr>
          <a:xfrm>
            <a:off x="2142643" y="824247"/>
            <a:ext cx="6749148" cy="194513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19463" y="0"/>
            <a:ext cx="1159658" cy="134584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4738" y="27708"/>
            <a:ext cx="218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8F8F8"/>
                </a:solidFill>
              </a:rPr>
              <a:t>Lina María Ossa Soto</a:t>
            </a:r>
          </a:p>
        </p:txBody>
      </p:sp>
    </p:spTree>
    <p:extLst>
      <p:ext uri="{BB962C8B-B14F-4D97-AF65-F5344CB8AC3E}">
        <p14:creationId xmlns:p14="http://schemas.microsoft.com/office/powerpoint/2010/main" val="41139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2" name="laser.wav"/>
          </p:stSnd>
        </p:sndAc>
      </p:transition>
    </mc:Choice>
    <mc:Fallback xmlns="">
      <p:transition spd="slow" advClick="0" advTm="1000"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219" t="4209"/>
          <a:stretch/>
        </p:blipFill>
        <p:spPr>
          <a:xfrm>
            <a:off x="-7285" y="0"/>
            <a:ext cx="12212164" cy="688139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2879" y="2678708"/>
            <a:ext cx="2421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CO" b="1" i="0" dirty="0" smtClean="0">
                <a:effectLst/>
                <a:latin typeface="Source Serif Pro"/>
              </a:rPr>
              <a:t>¿Cómo saber si estamos haciendo Autocontrol?</a:t>
            </a:r>
            <a:endParaRPr lang="es-CO" b="0" i="0" dirty="0">
              <a:effectLst/>
              <a:latin typeface="Source Serif Pro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0"/>
            <a:ext cx="1159658" cy="134584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65927" y="1978440"/>
            <a:ext cx="8366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Source Serif Pro"/>
              </a:rPr>
              <a:t>Al examinar nuestro trabajo diario debemos monitorear los siguientes aspectos centrales de la labor realizada cotidianamente: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3"/>
          <a:stretch/>
        </p:blipFill>
        <p:spPr>
          <a:xfrm>
            <a:off x="7521331" y="3324282"/>
            <a:ext cx="4689142" cy="35337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61" y="4563781"/>
            <a:ext cx="2824036" cy="288167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11699"/>
            <a:ext cx="1159658" cy="134584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877652" y="2862976"/>
            <a:ext cx="8366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Source Serif Pro"/>
              </a:rPr>
              <a:t>El cumplimiento de las metas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Source Serif Pro"/>
              </a:rPr>
              <a:t>Si estamos comprometidos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Source Serif Pro"/>
              </a:rPr>
              <a:t>Si somos participativos y proactivos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872058" y="3808299"/>
            <a:ext cx="8366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Source Serif Pro"/>
              </a:rPr>
              <a:t>Si realizamos la labor con comunicaciones </a:t>
            </a:r>
          </a:p>
          <a:p>
            <a:pPr algn="just"/>
            <a:r>
              <a:rPr lang="es-CO" sz="2000" b="1" dirty="0" smtClean="0">
                <a:latin typeface="Source Serif Pro"/>
              </a:rPr>
              <a:t>    fluidas y oportunas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Source Serif Pro"/>
              </a:rPr>
              <a:t>Con el respeto por las ideas de los demás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Source Serif Pro"/>
              </a:rPr>
              <a:t>Con la prestación de un buen servicio</a:t>
            </a:r>
            <a:endParaRPr lang="es-CO" sz="2000" b="1" dirty="0">
              <a:latin typeface="Source Serif Pro"/>
            </a:endParaRPr>
          </a:p>
        </p:txBody>
      </p:sp>
    </p:spTree>
    <p:extLst>
      <p:ext uri="{BB962C8B-B14F-4D97-AF65-F5344CB8AC3E}">
        <p14:creationId xmlns:p14="http://schemas.microsoft.com/office/powerpoint/2010/main" val="35800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2" name="laser.wav"/>
          </p:stSnd>
        </p:sndAc>
      </p:transition>
    </mc:Choice>
    <mc:Fallback xmlns="">
      <p:transition spd="slow" advClick="0" advTm="1000"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5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8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endParaRPr lang="es-CO" sz="1600">
              <a:latin typeface="Source Serif Pro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endParaRPr lang="es-CO" sz="1600">
              <a:latin typeface="Source Serif Pro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219" t="4209"/>
          <a:stretch/>
        </p:blipFill>
        <p:spPr>
          <a:xfrm>
            <a:off x="-7285" y="0"/>
            <a:ext cx="12212164" cy="688139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2879" y="2678708"/>
            <a:ext cx="2421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CO" b="1" dirty="0">
                <a:latin typeface="Source Serif Pro"/>
              </a:rPr>
              <a:t>P</a:t>
            </a:r>
            <a:r>
              <a:rPr lang="es-CO" b="1" dirty="0" smtClean="0">
                <a:latin typeface="Source Serif Pro"/>
              </a:rPr>
              <a:t>autas para fomentar la cultura del </a:t>
            </a:r>
            <a:r>
              <a:rPr lang="es-CO" b="1" i="0" dirty="0" smtClean="0">
                <a:effectLst/>
                <a:latin typeface="Source Serif Pro"/>
              </a:rPr>
              <a:t>Autocontrol:</a:t>
            </a:r>
            <a:endParaRPr lang="es-CO" b="1" i="0" dirty="0">
              <a:effectLst/>
              <a:latin typeface="Source Serif Pro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0"/>
            <a:ext cx="1159658" cy="134584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464529" y="532192"/>
            <a:ext cx="68597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latin typeface="Source Serif Pro"/>
              </a:rPr>
              <a:t>Creando conciencia positiva: </a:t>
            </a:r>
            <a:r>
              <a:rPr lang="es-CO" dirty="0" smtClean="0">
                <a:latin typeface="Source Serif Pro"/>
              </a:rPr>
              <a:t>Implica que los líderes de los diferentes procesos creen motivación, estímulo y reconocimiento en sus funcionarios, en el grupo de auditores y en el personal que por diferentes razones labore en la entidad pero sin pertenecer a ella. </a:t>
            </a:r>
            <a:endParaRPr lang="es-CO" dirty="0">
              <a:latin typeface="Source Serif Pro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12148" y="2101853"/>
            <a:ext cx="6576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latin typeface="Source Serif Pro"/>
              </a:rPr>
              <a:t>Siendo realistas: </a:t>
            </a:r>
            <a:r>
              <a:rPr lang="es-CO" dirty="0" smtClean="0">
                <a:latin typeface="Source Serif Pro"/>
              </a:rPr>
              <a:t>Mi trabajo, mi empleo es lo que tengo ahora, es lo que tengo hoy. </a:t>
            </a:r>
            <a:endParaRPr lang="es-CO" dirty="0">
              <a:latin typeface="Source Serif Pr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340440" y="28866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b="1" dirty="0" smtClean="0">
                <a:latin typeface="Source Serif Pro"/>
              </a:rPr>
              <a:t>Estableciendo metas claras: </a:t>
            </a:r>
            <a:r>
              <a:rPr lang="es-CO" dirty="0" smtClean="0">
                <a:latin typeface="Source Serif Pro"/>
              </a:rPr>
              <a:t>Participar activamente en la planeación de su proceso y auto exigiéndose en su labor diaria.</a:t>
            </a:r>
            <a:endParaRPr lang="es-CO" dirty="0">
              <a:latin typeface="Source Serif Pro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12149" y="3827286"/>
            <a:ext cx="6576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latin typeface="Source Serif Pro"/>
              </a:rPr>
              <a:t>Disciplina: </a:t>
            </a:r>
            <a:r>
              <a:rPr lang="es-CO" dirty="0" smtClean="0">
                <a:latin typeface="Source Serif Pro"/>
              </a:rPr>
              <a:t>Estableciendo parámetros de autorregulación tales como métodos de trabajo, cumplimiento de horarios entre otros</a:t>
            </a:r>
            <a:endParaRPr lang="es-CO" dirty="0">
              <a:latin typeface="Source Serif Pr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464529" y="4865061"/>
            <a:ext cx="6859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latin typeface="Source Serif Pro"/>
              </a:rPr>
              <a:t>Entes de control: </a:t>
            </a:r>
            <a:r>
              <a:rPr lang="es-CO" dirty="0" smtClean="0">
                <a:latin typeface="Source Serif Pro"/>
              </a:rPr>
              <a:t>Acatando las observaciones de los diferentes entes de control externos e internos.</a:t>
            </a:r>
            <a:endParaRPr lang="es-CO" dirty="0">
              <a:latin typeface="Source Serif Pro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1738648" y="1674254"/>
            <a:ext cx="669701" cy="641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2599386" y="2599691"/>
            <a:ext cx="933721" cy="48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2707896" y="3348274"/>
            <a:ext cx="23329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2611815" y="3653584"/>
            <a:ext cx="908861" cy="36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1860367" y="3910676"/>
            <a:ext cx="724168" cy="672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21"/>
          <a:stretch/>
        </p:blipFill>
        <p:spPr>
          <a:xfrm>
            <a:off x="8393884" y="3355760"/>
            <a:ext cx="4800888" cy="352563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535" y="4397518"/>
            <a:ext cx="2824036" cy="288167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28700" y="-9303"/>
            <a:ext cx="1159658" cy="1345842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34738" y="27708"/>
            <a:ext cx="218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8F8F8"/>
                </a:solidFill>
              </a:rPr>
              <a:t>Lina María Ossa Soto</a:t>
            </a:r>
          </a:p>
        </p:txBody>
      </p:sp>
    </p:spTree>
    <p:extLst>
      <p:ext uri="{BB962C8B-B14F-4D97-AF65-F5344CB8AC3E}">
        <p14:creationId xmlns:p14="http://schemas.microsoft.com/office/powerpoint/2010/main" val="2445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2" name="laser.wav"/>
          </p:stSnd>
        </p:sndAc>
      </p:transition>
    </mc:Choice>
    <mc:Fallback xmlns="">
      <p:transition spd="slow" advClick="0" advTm="1000"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302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2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203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03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804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54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655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219" t="4209"/>
          <a:stretch/>
        </p:blipFill>
        <p:spPr>
          <a:xfrm>
            <a:off x="8585" y="14940"/>
            <a:ext cx="12212164" cy="688139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2879" y="2678708"/>
            <a:ext cx="2421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CO" b="1" dirty="0">
                <a:latin typeface="Source Serif Pro"/>
              </a:rPr>
              <a:t>P</a:t>
            </a:r>
            <a:r>
              <a:rPr lang="es-CO" b="1" dirty="0" smtClean="0">
                <a:latin typeface="Source Serif Pro"/>
              </a:rPr>
              <a:t>autas para fomentar la cultura del </a:t>
            </a:r>
            <a:r>
              <a:rPr lang="es-CO" b="1" i="0" dirty="0" smtClean="0">
                <a:effectLst/>
                <a:latin typeface="Source Serif Pro"/>
              </a:rPr>
              <a:t>Autocontrol:</a:t>
            </a:r>
            <a:endParaRPr lang="es-CO" b="1" i="0" dirty="0">
              <a:effectLst/>
              <a:latin typeface="Source Serif Pro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0"/>
            <a:ext cx="1159658" cy="134584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15731" y="1915887"/>
            <a:ext cx="69975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latin typeface="Source Serif Pro"/>
              </a:rPr>
              <a:t>Realizando ejercicios propios de auditoría o auto auditorías: </a:t>
            </a:r>
            <a:r>
              <a:rPr lang="es-CO" dirty="0" smtClean="0">
                <a:latin typeface="Source Serif Pro"/>
              </a:rPr>
              <a:t>Esto implica que cada líder de proceso realice su propia auditoría como un mecanismo de autocontrol que le permita un mejoramiento continuo y una preparación para recibir cualquier tipo de auditoría, y no esperar a que llegue la auditoria oficial para detectar nuestras posibles falencias. Estos ejercicios deben incluir aspectos como: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Source Serif Pro"/>
              </a:rPr>
              <a:t>Reestudiar la caracterización de su proceso y los procedimientos respectivos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Source Serif Pro"/>
              </a:rPr>
              <a:t>Identificación de hallazgos y determinación de Acciones Correctivas, Preventivas y de Mejora “</a:t>
            </a:r>
            <a:r>
              <a:rPr lang="es-CO" dirty="0" err="1" smtClean="0">
                <a:latin typeface="Source Serif Pro"/>
              </a:rPr>
              <a:t>ACPM´s</a:t>
            </a:r>
            <a:r>
              <a:rPr lang="es-CO" dirty="0" smtClean="0">
                <a:latin typeface="Source Serif Pro"/>
              </a:rPr>
              <a:t>”</a:t>
            </a:r>
            <a:endParaRPr lang="es-CO" dirty="0">
              <a:latin typeface="Source Serif Pro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71298" y="874462"/>
            <a:ext cx="7171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latin typeface="Source Serif Pro"/>
              </a:rPr>
              <a:t>Con asesorías: </a:t>
            </a:r>
            <a:r>
              <a:rPr lang="es-CO" dirty="0" smtClean="0">
                <a:latin typeface="Source Serif Pro"/>
              </a:rPr>
              <a:t>Solicitando asesorías a la OCI o, a cualquier entidad competente de tal manera que permita introducir mejoras en los procedimientos.</a:t>
            </a:r>
            <a:endParaRPr lang="es-CO" dirty="0">
              <a:latin typeface="Source Serif Pr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71298" y="5170423"/>
            <a:ext cx="7171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latin typeface="Source Serif Pro"/>
              </a:rPr>
              <a:t>Autoexámenes: </a:t>
            </a:r>
            <a:r>
              <a:rPr lang="es-CO" dirty="0" smtClean="0">
                <a:latin typeface="Source Serif Pro"/>
              </a:rPr>
              <a:t>Realizando autoexámenes del grupo de trabajo de cada proceso, confrontados con los objetivos establecidos por el grupo. </a:t>
            </a:r>
            <a:endParaRPr lang="es-CO" dirty="0">
              <a:latin typeface="Source Serif Pro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1908220" y="1708375"/>
            <a:ext cx="669701" cy="641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1986795" y="4118708"/>
            <a:ext cx="591126" cy="753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2370091" y="3273614"/>
            <a:ext cx="104640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8"/>
          <a:stretch/>
        </p:blipFill>
        <p:spPr>
          <a:xfrm>
            <a:off x="8812241" y="3390314"/>
            <a:ext cx="4227530" cy="35060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80790"/>
          <a:stretch/>
        </p:blipFill>
        <p:spPr>
          <a:xfrm>
            <a:off x="11032342" y="-9715"/>
            <a:ext cx="1159658" cy="134584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4738" y="27708"/>
            <a:ext cx="218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8F8F8"/>
                </a:solidFill>
              </a:rPr>
              <a:t>Lina María Ossa Soto</a:t>
            </a:r>
          </a:p>
        </p:txBody>
      </p:sp>
    </p:spTree>
    <p:extLst>
      <p:ext uri="{BB962C8B-B14F-4D97-AF65-F5344CB8AC3E}">
        <p14:creationId xmlns:p14="http://schemas.microsoft.com/office/powerpoint/2010/main" val="31816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2" name="laser.wav"/>
          </p:stSnd>
        </p:sndAc>
      </p:transition>
    </mc:Choice>
    <mc:Fallback xmlns="">
      <p:transition spd="slow" advClick="0" advTm="1000"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5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5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5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452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3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746</Words>
  <Application>Microsoft Office PowerPoint</Application>
  <PresentationFormat>Panorámica</PresentationFormat>
  <Paragraphs>55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</vt:lpstr>
      <vt:lpstr>Calibri</vt:lpstr>
      <vt:lpstr>Calibri Light</vt:lpstr>
      <vt:lpstr>Century Gothic</vt:lpstr>
      <vt:lpstr>Source Serif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Control Interno</dc:creator>
  <cp:lastModifiedBy>Control Interno</cp:lastModifiedBy>
  <cp:revision>20</cp:revision>
  <dcterms:created xsi:type="dcterms:W3CDTF">2018-11-19T22:03:39Z</dcterms:created>
  <dcterms:modified xsi:type="dcterms:W3CDTF">2019-03-05T13:04:39Z</dcterms:modified>
</cp:coreProperties>
</file>